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307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Oval 3"/>
          <p:cNvSpPr/>
          <p:nvPr userDrawn="1"/>
        </p:nvSpPr>
        <p:spPr>
          <a:xfrm>
            <a:off x="3505200" y="457200"/>
            <a:ext cx="1752600" cy="16764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A316DC-D35A-4251-9781-A95A4C9D603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1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err="1" smtClean="0"/>
              <a:t>Visit:https</a:t>
            </a:r>
            <a:r>
              <a:rPr lang="en-US" dirty="0" smtClean="0"/>
              <a:t>://jazitech.info/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F5EB10C-0C9C-4DD3-A60A-9491C0D933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Oval 1"/>
          <p:cNvSpPr/>
          <p:nvPr userDrawn="1"/>
        </p:nvSpPr>
        <p:spPr>
          <a:xfrm>
            <a:off x="7315200" y="304800"/>
            <a:ext cx="1295400" cy="1143000"/>
          </a:xfrm>
          <a:prstGeom prst="ellipse">
            <a:avLst/>
          </a:prstGeom>
          <a:blipFill>
            <a:blip r:embed="rId1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Discrete Structure</a:t>
            </a:r>
            <a:endParaRPr lang="en-US" dirty="0"/>
          </a:p>
        </p:txBody>
      </p:sp>
      <p:sp>
        <p:nvSpPr>
          <p:cNvPr id="104860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 3</a:t>
            </a:r>
          </a:p>
          <a:p>
            <a:r>
              <a:rPr lang="en-US" altLang="zh-CN" dirty="0" err="1" smtClean="0"/>
              <a:t>M.Tahir</a:t>
            </a:r>
            <a:r>
              <a:rPr lang="en-US" altLang="zh-CN" dirty="0" smtClean="0"/>
              <a:t> Ali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10000"/>
          </a:bodyPr>
          <a:lstStyle/>
          <a:p>
            <a:pPr>
              <a:buNone/>
            </a:pPr>
            <a:r>
              <a:rPr lang="en-US" dirty="0" smtClean="0"/>
              <a:t>	Determine the truth value of each of the following conditional statements:</a:t>
            </a:r>
          </a:p>
          <a:p>
            <a:pPr>
              <a:buNone/>
            </a:pPr>
            <a:r>
              <a:rPr lang="en-US" b="1" dirty="0" smtClean="0"/>
              <a:t>	1. </a:t>
            </a:r>
            <a:r>
              <a:rPr lang="en-US" dirty="0" smtClean="0"/>
              <a:t>“If 1 = 1, then 3 = 3.”			</a:t>
            </a:r>
            <a:r>
              <a:rPr lang="en-US" b="1" dirty="0" smtClean="0"/>
              <a:t>TRUE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	2. </a:t>
            </a:r>
            <a:r>
              <a:rPr lang="en-US" dirty="0" smtClean="0"/>
              <a:t>“If 1 = 1, then 2 = 3.”			</a:t>
            </a:r>
            <a:r>
              <a:rPr lang="en-US" b="1" dirty="0" smtClean="0"/>
              <a:t>FALSE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	3. </a:t>
            </a:r>
            <a:r>
              <a:rPr lang="en-US" dirty="0" smtClean="0"/>
              <a:t>“If 1 = 0, then 3 = 3.” 			</a:t>
            </a:r>
            <a:r>
              <a:rPr lang="en-US" b="1" dirty="0" smtClean="0"/>
              <a:t>TRUE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4. </a:t>
            </a:r>
            <a:r>
              <a:rPr lang="en-US" dirty="0" smtClean="0"/>
              <a:t>“If 1 = 2, then 2 = 3.”			</a:t>
            </a:r>
            <a:r>
              <a:rPr lang="en-US" b="1" dirty="0" smtClean="0"/>
              <a:t>TRUE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	5. </a:t>
            </a:r>
            <a:r>
              <a:rPr lang="en-US" dirty="0" smtClean="0"/>
              <a:t>“If 1 = 1, then 1 = 2 and 2 = 3.”	</a:t>
            </a:r>
            <a:r>
              <a:rPr lang="en-US" b="1" dirty="0" smtClean="0"/>
              <a:t>FALSE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6. </a:t>
            </a:r>
            <a:r>
              <a:rPr lang="en-US" dirty="0" smtClean="0"/>
              <a:t>“If 1 = 3 or 1 = 2 then 3 = 3.”	</a:t>
            </a:r>
            <a:r>
              <a:rPr lang="en-US" b="1" dirty="0" smtClean="0"/>
              <a:t>TRUE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PRACTICE WITH CONDITIONAL STATEMENTS: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6875" lnSpcReduction="20000"/>
          </a:bodyPr>
          <a:lstStyle/>
          <a:p>
            <a:r>
              <a:rPr lang="en-US" b="1" u="sng" dirty="0" smtClean="0"/>
              <a:t>ALTERNATIVE WAYS OF EXPRESSING IMPLICATIONS: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implication 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 </a:t>
            </a:r>
            <a:r>
              <a:rPr lang="en-US" dirty="0" smtClean="0"/>
              <a:t>could be expressed in many alternative ways as: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•“if p then q”                            	•“not p unless q”</a:t>
            </a:r>
          </a:p>
          <a:p>
            <a:pPr>
              <a:buNone/>
            </a:pPr>
            <a:r>
              <a:rPr lang="en-US" dirty="0" smtClean="0"/>
              <a:t>	•“p implies q”		•“q follows from p”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•“if p, q”			•“q if p”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•“p only if q”		•“q whenever p”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•“p is sufficient for q”	•“q is necessary for p”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6875" lnSpcReduction="20000"/>
          </a:bodyPr>
          <a:lstStyle/>
          <a:p>
            <a:r>
              <a:rPr lang="en-US" b="1" u="sng" dirty="0" smtClean="0"/>
              <a:t>EXERCISE: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Write the following statements in the form “if p, then q” in English.</a:t>
            </a:r>
          </a:p>
          <a:p>
            <a:pPr>
              <a:buNone/>
            </a:pPr>
            <a:r>
              <a:rPr lang="en-US" b="1" i="1" dirty="0" smtClean="0"/>
              <a:t>a) Your guarantee is good only if you bought your CD player less than 90 days ago.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your guarantee is good, then you must have bought your CD player less </a:t>
            </a:r>
          </a:p>
          <a:p>
            <a:pPr>
              <a:buNone/>
            </a:pPr>
            <a:r>
              <a:rPr lang="en-US" dirty="0" smtClean="0"/>
              <a:t>           than 90 days ago.</a:t>
            </a:r>
          </a:p>
          <a:p>
            <a:pPr>
              <a:buNone/>
            </a:pPr>
            <a:r>
              <a:rPr lang="en-US" b="1" i="1" dirty="0" smtClean="0"/>
              <a:t>b) To get tenure as a professor, it is sufficient to be world-famous.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dirty="0" smtClean="0"/>
              <a:t>If </a:t>
            </a:r>
            <a:r>
              <a:rPr lang="en-US" dirty="0"/>
              <a:t>you get tenure as a </a:t>
            </a:r>
            <a:r>
              <a:rPr lang="en-US" dirty="0" smtClean="0"/>
              <a:t>professor then you will </a:t>
            </a:r>
            <a:r>
              <a:rPr lang="en-US" smtClean="0"/>
              <a:t>be world-famous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i="1" dirty="0" smtClean="0"/>
              <a:t>c) That you get the job implies that you have the best credentials.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If you get the job, then you have the best credentials.</a:t>
            </a:r>
          </a:p>
          <a:p>
            <a:pPr>
              <a:buNone/>
            </a:pPr>
            <a:r>
              <a:rPr lang="en-US" b="1" i="1" dirty="0" smtClean="0"/>
              <a:t>d) It is necessary to walk 8 miles to get to the top of the Peak.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you get to the top of the peak, then you must have walked  8 miles.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875"/>
          </a:bodyPr>
          <a:lstStyle/>
          <a:p>
            <a:pPr>
              <a:buNone/>
            </a:pPr>
            <a:r>
              <a:rPr lang="en-US" b="1" dirty="0" smtClean="0"/>
              <a:t>Let p and q be propositions: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p = “you get an A on the final exam”</a:t>
            </a:r>
          </a:p>
          <a:p>
            <a:pPr>
              <a:buNone/>
            </a:pPr>
            <a:r>
              <a:rPr lang="en-US" dirty="0" smtClean="0"/>
              <a:t>		q = “you do every exercise in this book”</a:t>
            </a:r>
          </a:p>
          <a:p>
            <a:pPr>
              <a:buNone/>
            </a:pPr>
            <a:r>
              <a:rPr lang="en-US" dirty="0" smtClean="0"/>
              <a:t>		r = “you get an A in this class”</a:t>
            </a:r>
          </a:p>
          <a:p>
            <a:pPr>
              <a:buNone/>
            </a:pPr>
            <a:r>
              <a:rPr lang="en-US" dirty="0" smtClean="0"/>
              <a:t>Write the following propositions using p, q, and r and logical connectives.</a:t>
            </a:r>
          </a:p>
          <a:p>
            <a:pPr marL="514350" indent="-514350">
              <a:buAutoNum type="arabicPeriod"/>
            </a:pPr>
            <a:r>
              <a:rPr lang="en-US" dirty="0" smtClean="0"/>
              <a:t>To get an A in this class it is necessary for you to get an A on the final.</a:t>
            </a:r>
          </a:p>
          <a:p>
            <a:r>
              <a:rPr lang="en-US" b="1" u="sng" dirty="0" smtClean="0"/>
              <a:t>SOLUTION</a:t>
            </a:r>
            <a:r>
              <a:rPr lang="en-US" dirty="0" smtClean="0"/>
              <a:t>		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</a:t>
            </a:r>
            <a:endParaRPr lang="en-US" dirty="0" smtClean="0"/>
          </a:p>
          <a:p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04863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TRANSLATING ENGLISH SENTENCES TO SYMBOLS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3750"/>
          </a:bodyPr>
          <a:lstStyle/>
          <a:p>
            <a:r>
              <a:rPr lang="en-US" dirty="0" smtClean="0"/>
              <a:t> </a:t>
            </a:r>
          </a:p>
          <a:p>
            <a:r>
              <a:rPr lang="en-US" dirty="0" smtClean="0"/>
              <a:t>2. You do every exercise in this book; You get an A on the final, implies, you  get an A in the class.</a:t>
            </a:r>
          </a:p>
          <a:p>
            <a:r>
              <a:rPr lang="en-US" dirty="0" smtClean="0"/>
              <a:t> </a:t>
            </a:r>
            <a:r>
              <a:rPr lang="en-US" b="1" u="sng" dirty="0" smtClean="0"/>
              <a:t>SOLUTION</a:t>
            </a:r>
            <a:r>
              <a:rPr lang="en-US" dirty="0" smtClean="0"/>
              <a:t>		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</a:t>
            </a:r>
            <a:endParaRPr lang="en-US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dirty="0" smtClean="0"/>
              <a:t>3. Getting an A on the final and doing every exercise in this book is sufficient for getting an A in this class.</a:t>
            </a:r>
          </a:p>
          <a:p>
            <a:r>
              <a:rPr lang="en-US" b="1" u="sng" dirty="0" smtClean="0"/>
              <a:t>SOLUTION</a:t>
            </a:r>
            <a:r>
              <a:rPr lang="en-US" dirty="0" smtClean="0"/>
              <a:t>		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6875" lnSpcReduction="20000"/>
          </a:bodyPr>
          <a:lstStyle/>
          <a:p>
            <a:r>
              <a:rPr lang="en-US" dirty="0" smtClean="0"/>
              <a:t>Let </a:t>
            </a:r>
            <a:r>
              <a:rPr lang="en-US" b="1" dirty="0" smtClean="0"/>
              <a:t>p</a:t>
            </a:r>
            <a:r>
              <a:rPr lang="en-US" dirty="0" smtClean="0"/>
              <a:t>, </a:t>
            </a:r>
            <a:r>
              <a:rPr lang="en-US" b="1" dirty="0" smtClean="0"/>
              <a:t>q</a:t>
            </a:r>
            <a:r>
              <a:rPr lang="en-US" dirty="0" smtClean="0"/>
              <a:t>, and </a:t>
            </a:r>
            <a:r>
              <a:rPr lang="en-US" b="1" dirty="0" smtClean="0"/>
              <a:t>r</a:t>
            </a:r>
            <a:r>
              <a:rPr lang="en-US" dirty="0" smtClean="0"/>
              <a:t> be the propositions:</a:t>
            </a:r>
          </a:p>
          <a:p>
            <a:pPr>
              <a:buNone/>
            </a:pPr>
            <a:r>
              <a:rPr lang="en-US" dirty="0" smtClean="0"/>
              <a:t>		p = “you have the flu”</a:t>
            </a:r>
          </a:p>
          <a:p>
            <a:pPr>
              <a:buNone/>
            </a:pPr>
            <a:r>
              <a:rPr lang="en-US" dirty="0" smtClean="0"/>
              <a:t>		q = “you miss the final exam”</a:t>
            </a:r>
          </a:p>
          <a:p>
            <a:pPr>
              <a:buNone/>
            </a:pPr>
            <a:r>
              <a:rPr lang="en-US" dirty="0" smtClean="0"/>
              <a:t>		r = “you pass the course”</a:t>
            </a:r>
          </a:p>
          <a:p>
            <a:pPr>
              <a:buNone/>
            </a:pPr>
            <a:r>
              <a:rPr lang="en-US" dirty="0" smtClean="0"/>
              <a:t>	Express the following propositions as an English sentence.</a:t>
            </a:r>
          </a:p>
          <a:p>
            <a:pPr>
              <a:buNone/>
            </a:pPr>
            <a:r>
              <a:rPr lang="en-US" b="1" dirty="0" smtClean="0"/>
              <a:t>	1. 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dirty="0" smtClean="0"/>
              <a:t>If you have flu, then you will miss the final exam.</a:t>
            </a:r>
          </a:p>
          <a:p>
            <a:pPr>
              <a:buNone/>
            </a:pPr>
            <a:r>
              <a:rPr lang="en-US" b="1" dirty="0" smtClean="0"/>
              <a:t>	2.~q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dirty="0" smtClean="0"/>
              <a:t>If you don’t miss the final exam, you will pass the course.</a:t>
            </a:r>
          </a:p>
          <a:p>
            <a:pPr>
              <a:buNone/>
            </a:pPr>
            <a:r>
              <a:rPr lang="en-US" b="1" dirty="0" smtClean="0"/>
              <a:t>	3.~p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~q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dirty="0" smtClean="0"/>
              <a:t>If you neither have flu nor miss the final exam, then you will pass the course.</a:t>
            </a:r>
            <a:endParaRPr lang="en-US" dirty="0"/>
          </a:p>
        </p:txBody>
      </p:sp>
      <p:sp>
        <p:nvSpPr>
          <p:cNvPr id="104863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TRANSLATING SYMBOLIC PROPOSITIONS TO ENGLISH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~ (negation)</a:t>
            </a:r>
          </a:p>
          <a:p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(conjunction),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(disjunction)</a:t>
            </a:r>
          </a:p>
          <a:p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(conditional)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3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HIERARCHY OF OPERATIONS</a:t>
            </a:r>
            <a:br>
              <a:rPr lang="en-US" b="1" dirty="0" smtClean="0"/>
            </a:br>
            <a:r>
              <a:rPr lang="en-US" b="1" dirty="0" smtClean="0"/>
              <a:t>FOR LOGICAL CONNECTIVES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Construct a truth table for the </a:t>
            </a:r>
            <a:r>
              <a:rPr lang="en-US" smtClean="0"/>
              <a:t>statement form</a:t>
            </a:r>
          </a:p>
          <a:p>
            <a:pPr>
              <a:buNone/>
            </a:pPr>
            <a:r>
              <a:rPr lang="en-US" smtClean="0"/>
              <a:t> </a:t>
            </a:r>
            <a:r>
              <a:rPr lang="en-US" dirty="0" smtClean="0"/>
              <a:t>p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</a:t>
            </a:r>
            <a:r>
              <a:rPr lang="en-US" b="1" dirty="0" smtClean="0"/>
              <a:t> ~ 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~ p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Logical Equivalences</a:t>
            </a:r>
            <a:br>
              <a:rPr lang="en-US" b="1" dirty="0"/>
            </a:br>
            <a:r>
              <a:rPr lang="en-US" b="1" dirty="0"/>
              <a:t>Involving Conditional Statements</a:t>
            </a:r>
            <a:endParaRPr lang="en-US" dirty="0"/>
          </a:p>
        </p:txBody>
      </p:sp>
      <p:graphicFrame>
        <p:nvGraphicFramePr>
          <p:cNvPr id="4194308" name="Table 3"/>
          <p:cNvGraphicFramePr>
            <a:graphicFrameLocks noGrp="1"/>
          </p:cNvGraphicFramePr>
          <p:nvPr/>
        </p:nvGraphicFramePr>
        <p:xfrm>
          <a:off x="1219200" y="2819400"/>
          <a:ext cx="6096000" cy="2777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863600"/>
                <a:gridCol w="685800"/>
                <a:gridCol w="914400"/>
                <a:gridCol w="1600200"/>
              </a:tblGrid>
              <a:tr h="803928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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~q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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~ q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~ p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465768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65768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65768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465768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Construct a truth table for the statement form (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q)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(~ 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r)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194309" name="Table 3"/>
          <p:cNvGraphicFramePr>
            <a:graphicFrameLocks noGrp="1"/>
          </p:cNvGraphicFramePr>
          <p:nvPr/>
        </p:nvGraphicFramePr>
        <p:xfrm>
          <a:off x="1143000" y="2667000"/>
          <a:ext cx="6095999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609600"/>
                <a:gridCol w="533400"/>
                <a:gridCol w="990600"/>
                <a:gridCol w="685800"/>
                <a:gridCol w="914400"/>
                <a:gridCol w="18287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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(~ p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875"/>
          </a:bodyPr>
          <a:lstStyle/>
          <a:p>
            <a:pPr>
              <a:buNone/>
            </a:pPr>
            <a:r>
              <a:rPr lang="en-US" dirty="0" smtClean="0"/>
              <a:t>Use truth table to show </a:t>
            </a:r>
            <a:r>
              <a:rPr lang="en-US" b="1" dirty="0" err="1" smtClean="0"/>
              <a:t>p</a:t>
            </a:r>
            <a:r>
              <a:rPr lang="en-US" b="1" dirty="0" err="1" smtClean="0">
                <a:sym typeface="Symbol"/>
              </a:rPr>
              <a:t></a:t>
            </a:r>
            <a:r>
              <a:rPr lang="en-US" b="1" dirty="0" err="1" smtClean="0"/>
              <a:t>q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</a:t>
            </a:r>
            <a:r>
              <a:rPr lang="en-US" b="1" dirty="0" smtClean="0"/>
              <a:t> ~q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~p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Hence the given two expressions are equivalent.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LOGICAL EQUIVALENCE INVOLVING IMPLICATION</a:t>
            </a:r>
            <a:endParaRPr lang="en-US" dirty="0"/>
          </a:p>
        </p:txBody>
      </p:sp>
      <p:graphicFrame>
        <p:nvGraphicFramePr>
          <p:cNvPr id="4194310" name="Table 3"/>
          <p:cNvGraphicFramePr>
            <a:graphicFrameLocks noGrp="1"/>
          </p:cNvGraphicFramePr>
          <p:nvPr/>
        </p:nvGraphicFramePr>
        <p:xfrm>
          <a:off x="1523999" y="2743200"/>
          <a:ext cx="56388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/>
                <a:gridCol w="952500"/>
                <a:gridCol w="952500"/>
                <a:gridCol w="952500"/>
                <a:gridCol w="7620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~q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~p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					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</a:p>
          <a:p>
            <a:pPr marL="514350" indent="-514350">
              <a:buNone/>
            </a:pPr>
            <a:r>
              <a:rPr lang="en-US" dirty="0" smtClean="0"/>
              <a:t> 		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  <a:endParaRPr lang="en-US" dirty="0" smtClean="0">
              <a:sym typeface="Symbol"/>
            </a:endParaRP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Equivalences</a:t>
            </a:r>
            <a:endParaRPr lang="en-US" dirty="0"/>
          </a:p>
        </p:txBody>
      </p:sp>
      <p:graphicFrame>
        <p:nvGraphicFramePr>
          <p:cNvPr id="4194306" name="Table 3"/>
          <p:cNvGraphicFramePr>
            <a:graphicFrameLocks noGrp="1"/>
          </p:cNvGraphicFramePr>
          <p:nvPr/>
        </p:nvGraphicFramePr>
        <p:xfrm>
          <a:off x="1524000" y="1371600"/>
          <a:ext cx="6096000" cy="577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Equivalences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Identity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T = p</a:t>
                      </a:r>
                    </a:p>
                    <a:p>
                      <a:r>
                        <a:rPr lang="en-US" dirty="0" smtClean="0"/>
                        <a:t>p v F = 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Domination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T = T</a:t>
                      </a:r>
                    </a:p>
                    <a:p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F = 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Indempotent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p = p</a:t>
                      </a:r>
                    </a:p>
                    <a:p>
                      <a:r>
                        <a:rPr lang="en-US" baseline="0" dirty="0" smtClean="0">
                          <a:sym typeface="Symbol"/>
                        </a:rPr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p = 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 Negation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~(~p) = p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Commutative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q = q v p</a:t>
                      </a:r>
                    </a:p>
                    <a:p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q = q  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Associative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(p v q) v r = p v (q v r)</a:t>
                      </a:r>
                    </a:p>
                    <a:p>
                      <a:r>
                        <a:rPr lang="en-US" dirty="0" smtClean="0"/>
                        <a:t> (p </a:t>
                      </a:r>
                      <a:r>
                        <a:rPr lang="en-US" dirty="0" smtClean="0">
                          <a:sym typeface="Symbol"/>
                        </a:rPr>
                        <a:t> q)  r</a:t>
                      </a:r>
                      <a:r>
                        <a:rPr lang="en-US" baseline="0" dirty="0" smtClean="0">
                          <a:sym typeface="Symbol"/>
                        </a:rPr>
                        <a:t> = </a:t>
                      </a:r>
                      <a:r>
                        <a:rPr lang="en-US" dirty="0" smtClean="0">
                          <a:sym typeface="Symbol"/>
                        </a:rPr>
                        <a:t> </a:t>
                      </a:r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(q  r)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Distributive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</a:t>
                      </a:r>
                      <a:r>
                        <a:rPr lang="en-US" dirty="0" smtClean="0">
                          <a:sym typeface="Symbol"/>
                        </a:rPr>
                        <a:t>(q  r) = </a:t>
                      </a:r>
                      <a:r>
                        <a:rPr lang="en-US" dirty="0" smtClean="0"/>
                        <a:t>(p v q) </a:t>
                      </a:r>
                      <a:r>
                        <a:rPr lang="en-US" dirty="0" smtClean="0">
                          <a:sym typeface="Symbol"/>
                        </a:rPr>
                        <a:t> ( p</a:t>
                      </a:r>
                      <a:r>
                        <a:rPr lang="en-US" baseline="0" dirty="0" smtClean="0">
                          <a:sym typeface="Symbol"/>
                        </a:rPr>
                        <a:t> v r)</a:t>
                      </a:r>
                    </a:p>
                    <a:p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</a:t>
                      </a:r>
                      <a:r>
                        <a:rPr lang="en-US" dirty="0" smtClean="0"/>
                        <a:t>(q v r) = (p </a:t>
                      </a:r>
                      <a:r>
                        <a:rPr lang="en-US" dirty="0" smtClean="0">
                          <a:sym typeface="Symbol"/>
                        </a:rPr>
                        <a:t> q) v (p  r 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Absorption Law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(p </a:t>
                      </a:r>
                      <a:r>
                        <a:rPr lang="en-US" dirty="0" smtClean="0">
                          <a:sym typeface="Symbol"/>
                        </a:rPr>
                        <a:t> q ) = p</a:t>
                      </a:r>
                    </a:p>
                    <a:p>
                      <a:r>
                        <a:rPr lang="en-US" dirty="0" smtClean="0"/>
                        <a:t>p </a:t>
                      </a:r>
                      <a:r>
                        <a:rPr lang="en-US" dirty="0" smtClean="0">
                          <a:sym typeface="Symbol"/>
                        </a:rPr>
                        <a:t> </a:t>
                      </a:r>
                      <a:r>
                        <a:rPr lang="en-US" dirty="0" smtClean="0"/>
                        <a:t>(p v q) = 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3750" lnSpcReduction="20000"/>
          </a:bodyPr>
          <a:lstStyle/>
          <a:p>
            <a:pPr>
              <a:buNone/>
            </a:pPr>
            <a:r>
              <a:rPr lang="en-US" b="1" dirty="0" err="1" smtClean="0"/>
              <a:t>p</a:t>
            </a:r>
            <a:r>
              <a:rPr lang="en-US" b="1" dirty="0" err="1" smtClean="0">
                <a:sym typeface="Symbol"/>
              </a:rPr>
              <a:t></a:t>
            </a:r>
            <a:r>
              <a:rPr lang="en-US" b="1" dirty="0" err="1" smtClean="0"/>
              <a:t>q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</a:t>
            </a:r>
            <a:r>
              <a:rPr lang="en-US" b="1" dirty="0" smtClean="0"/>
              <a:t> ~</a:t>
            </a:r>
            <a:r>
              <a:rPr lang="en-US" b="1" dirty="0" err="1" smtClean="0"/>
              <a:t>p</a:t>
            </a:r>
            <a:r>
              <a:rPr lang="en-US" b="1" dirty="0" err="1" smtClean="0">
                <a:sym typeface="Symbol"/>
              </a:rPr>
              <a:t></a:t>
            </a:r>
            <a:r>
              <a:rPr lang="en-US" b="1" dirty="0" err="1" smtClean="0"/>
              <a:t>q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same truth values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IMPLICATION LAW</a:t>
            </a:r>
            <a:endParaRPr lang="en-US" dirty="0"/>
          </a:p>
        </p:txBody>
      </p:sp>
      <p:graphicFrame>
        <p:nvGraphicFramePr>
          <p:cNvPr id="4194311" name="Table 3"/>
          <p:cNvGraphicFramePr>
            <a:graphicFrameLocks noGrp="1"/>
          </p:cNvGraphicFramePr>
          <p:nvPr/>
        </p:nvGraphicFramePr>
        <p:xfrm>
          <a:off x="1143000" y="2971800"/>
          <a:ext cx="6096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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0" name="Group 2"/>
          <p:cNvGrpSpPr/>
          <p:nvPr/>
        </p:nvGrpSpPr>
        <p:grpSpPr bwMode="auto">
          <a:xfrm>
            <a:off x="3962400" y="5334000"/>
            <a:ext cx="2286000" cy="228600"/>
            <a:chOff x="3072" y="1536"/>
            <a:chExt cx="768" cy="144"/>
          </a:xfrm>
        </p:grpSpPr>
        <p:sp>
          <p:nvSpPr>
            <p:cNvPr id="1048647" name="Line 3"/>
            <p:cNvSpPr>
              <a:spLocks noChangeShapeType="1"/>
            </p:cNvSpPr>
            <p:nvPr/>
          </p:nvSpPr>
          <p:spPr bwMode="auto">
            <a:xfrm flipV="1">
              <a:off x="3072" y="1536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48" name="Line 4"/>
            <p:cNvSpPr>
              <a:spLocks noChangeShapeType="1"/>
            </p:cNvSpPr>
            <p:nvPr/>
          </p:nvSpPr>
          <p:spPr bwMode="auto">
            <a:xfrm flipV="1">
              <a:off x="3840" y="1536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49" name="Line 5"/>
            <p:cNvSpPr>
              <a:spLocks noChangeShapeType="1"/>
            </p:cNvSpPr>
            <p:nvPr/>
          </p:nvSpPr>
          <p:spPr bwMode="auto">
            <a:xfrm>
              <a:off x="3072" y="1680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5625" lnSpcReduction="20000"/>
          </a:bodyPr>
          <a:lstStyle/>
          <a:p>
            <a:pPr>
              <a:buNone/>
            </a:pPr>
            <a:r>
              <a:rPr lang="en-US" dirty="0" smtClean="0"/>
              <a:t>Since </a:t>
            </a:r>
            <a:r>
              <a:rPr lang="en-US" dirty="0" err="1" smtClean="0"/>
              <a:t>p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/>
              <a:t>q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~</a:t>
            </a:r>
            <a:r>
              <a:rPr lang="en-US" dirty="0" err="1" smtClean="0"/>
              <a:t>p</a:t>
            </a:r>
            <a:r>
              <a:rPr lang="en-US" dirty="0" err="1" smtClean="0">
                <a:sym typeface="Symbol"/>
              </a:rPr>
              <a:t></a:t>
            </a:r>
            <a:r>
              <a:rPr lang="en-US" dirty="0" err="1" smtClean="0"/>
              <a:t>q</a:t>
            </a:r>
            <a:r>
              <a:rPr lang="en-US" dirty="0" smtClean="0"/>
              <a:t> therefore</a:t>
            </a:r>
          </a:p>
          <a:p>
            <a:pPr>
              <a:buNone/>
            </a:pPr>
            <a:r>
              <a:rPr lang="en-US" dirty="0" smtClean="0"/>
              <a:t>  ~ (p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q)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~ (~ 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q)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~ (~ p)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(~ q)	by De Morgan’s law</a:t>
            </a:r>
          </a:p>
          <a:p>
            <a:pPr>
              <a:buNone/>
            </a:pPr>
            <a:r>
              <a:rPr lang="en-US" dirty="0" smtClean="0"/>
              <a:t>	   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 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~ q 	by the Double Negative law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Thus the negation of “</a:t>
            </a:r>
            <a:r>
              <a:rPr lang="en-US" b="1" dirty="0" smtClean="0"/>
              <a:t>if p then q</a:t>
            </a:r>
            <a:r>
              <a:rPr lang="en-US" dirty="0" smtClean="0"/>
              <a:t>” is logically equivalent to “</a:t>
            </a:r>
            <a:r>
              <a:rPr lang="en-US" b="1" dirty="0" smtClean="0"/>
              <a:t>p and not q</a:t>
            </a:r>
            <a:r>
              <a:rPr lang="en-US" dirty="0" smtClean="0"/>
              <a:t>”.</a:t>
            </a:r>
          </a:p>
          <a:p>
            <a:pPr>
              <a:buNone/>
            </a:pPr>
            <a:r>
              <a:rPr lang="en-US" dirty="0" smtClean="0"/>
              <a:t> Accordingly, the negation of an if-then statement does not start with the word if.</a:t>
            </a:r>
          </a:p>
          <a:p>
            <a:pPr marL="0" indent="0">
              <a:buNone/>
            </a:pPr>
            <a:r>
              <a:rPr lang="en-US" b="1" u="sng" dirty="0" smtClean="0"/>
              <a:t>EXAMPLES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Write negations of each of the following conditional statements:</a:t>
            </a:r>
            <a:endParaRPr lang="en-US" dirty="0" smtClean="0"/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1. If Ali lives in Pakistan then he lives in Lahore.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2. If my car is in the repair shop, then I cannot get to class.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3. If x is prime then x is odd </a:t>
            </a:r>
            <a:r>
              <a:rPr lang="en-US" b="1" dirty="0" smtClean="0"/>
              <a:t>or</a:t>
            </a:r>
            <a:r>
              <a:rPr lang="en-US" dirty="0" smtClean="0"/>
              <a:t> x is 2.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4. If n is divisible by 6, then n is divisible by 2 </a:t>
            </a:r>
            <a:r>
              <a:rPr lang="en-US" b="1" dirty="0" smtClean="0"/>
              <a:t>and</a:t>
            </a:r>
            <a:r>
              <a:rPr lang="en-US" dirty="0" smtClean="0"/>
              <a:t> n is divisible by 3.</a:t>
            </a:r>
          </a:p>
          <a:p>
            <a:pPr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NEGATION OF A CONDITIONAL STATEMENT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6875"/>
          </a:bodyPr>
          <a:lstStyle/>
          <a:p>
            <a:pPr>
              <a:buNone/>
            </a:pPr>
            <a:r>
              <a:rPr lang="en-US" b="1" u="sng" dirty="0" smtClean="0"/>
              <a:t>SOLUTIONS: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Ali lives in Pakistan and he does not live in Lahore.</a:t>
            </a:r>
          </a:p>
          <a:p>
            <a:pPr>
              <a:buNone/>
            </a:pPr>
            <a:r>
              <a:rPr lang="en-US" dirty="0" smtClean="0"/>
              <a:t>2. My car is in the repair shop and I can get to class.</a:t>
            </a:r>
          </a:p>
          <a:p>
            <a:pPr>
              <a:buNone/>
            </a:pPr>
            <a:r>
              <a:rPr lang="en-US" dirty="0" smtClean="0"/>
              <a:t>3. x is prime but x is not odd </a:t>
            </a:r>
            <a:r>
              <a:rPr lang="en-US" b="1" dirty="0" smtClean="0"/>
              <a:t>and</a:t>
            </a:r>
            <a:r>
              <a:rPr lang="en-US" dirty="0" smtClean="0"/>
              <a:t> x is not 2.</a:t>
            </a:r>
          </a:p>
          <a:p>
            <a:pPr>
              <a:buNone/>
            </a:pPr>
            <a:r>
              <a:rPr lang="en-US" dirty="0" smtClean="0"/>
              <a:t>4. n is divisible by 6 but n is not divisible by 2 </a:t>
            </a:r>
            <a:r>
              <a:rPr lang="en-US" b="1" dirty="0" smtClean="0"/>
              <a:t>or</a:t>
            </a:r>
            <a:r>
              <a:rPr lang="en-US" dirty="0" smtClean="0"/>
              <a:t> by 3.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3750"/>
          </a:bodyPr>
          <a:lstStyle/>
          <a:p>
            <a:pPr>
              <a:buNone/>
            </a:pPr>
            <a:r>
              <a:rPr lang="en-US" dirty="0" smtClean="0"/>
              <a:t>The inverse of the conditional statement 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q</a:t>
            </a:r>
            <a:r>
              <a:rPr lang="en-US" dirty="0" smtClean="0"/>
              <a:t> is </a:t>
            </a:r>
            <a:r>
              <a:rPr lang="en-US" b="1" dirty="0" smtClean="0"/>
              <a:t>~p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~q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 conditional and its inverse are not equivalent as could be seen from the truth table.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		             different truth values in rows 2 and 3</a:t>
            </a:r>
          </a:p>
        </p:txBody>
      </p:sp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INVERSE OF A CONDITIONAL STATEMENT</a:t>
            </a:r>
            <a:endParaRPr lang="en-US" dirty="0"/>
          </a:p>
        </p:txBody>
      </p:sp>
      <p:graphicFrame>
        <p:nvGraphicFramePr>
          <p:cNvPr id="4194305" name="Table 3"/>
          <p:cNvGraphicFramePr>
            <a:graphicFrameLocks noGrp="1"/>
          </p:cNvGraphicFramePr>
          <p:nvPr/>
        </p:nvGraphicFramePr>
        <p:xfrm>
          <a:off x="1676400" y="3733800"/>
          <a:ext cx="6096000" cy="2155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69203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~p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~q</a:t>
                      </a:r>
                    </a:p>
                  </a:txBody>
                  <a:tcPr/>
                </a:tc>
              </a:tr>
              <a:tr h="341341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41341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1341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1341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4" name="Group 2"/>
          <p:cNvGrpSpPr/>
          <p:nvPr/>
        </p:nvGrpSpPr>
        <p:grpSpPr bwMode="auto">
          <a:xfrm>
            <a:off x="3810000" y="5943600"/>
            <a:ext cx="3200400" cy="304800"/>
            <a:chOff x="1536" y="1872"/>
            <a:chExt cx="2112" cy="192"/>
          </a:xfrm>
        </p:grpSpPr>
        <p:sp>
          <p:nvSpPr>
            <p:cNvPr id="1048592" name="Line 3"/>
            <p:cNvSpPr>
              <a:spLocks noChangeShapeType="1"/>
            </p:cNvSpPr>
            <p:nvPr/>
          </p:nvSpPr>
          <p:spPr bwMode="auto">
            <a:xfrm flipV="1">
              <a:off x="1554" y="1872"/>
              <a:ext cx="0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93" name="Line 4"/>
            <p:cNvSpPr>
              <a:spLocks noChangeShapeType="1"/>
            </p:cNvSpPr>
            <p:nvPr/>
          </p:nvSpPr>
          <p:spPr bwMode="auto">
            <a:xfrm flipV="1">
              <a:off x="3648" y="1872"/>
              <a:ext cx="0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94" name="Line 5"/>
            <p:cNvSpPr>
              <a:spLocks noChangeShapeType="1"/>
            </p:cNvSpPr>
            <p:nvPr/>
          </p:nvSpPr>
          <p:spPr bwMode="auto">
            <a:xfrm>
              <a:off x="1536" y="2064"/>
              <a:ext cx="21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/>
          </a:bodyPr>
          <a:lstStyle/>
          <a:p>
            <a:pPr>
              <a:buNone/>
            </a:pPr>
            <a:r>
              <a:rPr lang="en-US" b="1" u="sng" dirty="0" smtClean="0"/>
              <a:t>WRITING INVERSE: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1.    If today is Friday, then 2 + 3 = 5.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today is not Friday, then 2 + 3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5.</a:t>
            </a:r>
          </a:p>
          <a:p>
            <a:pPr>
              <a:buNone/>
            </a:pPr>
            <a:r>
              <a:rPr lang="en-US" b="1" i="1" dirty="0" smtClean="0"/>
              <a:t>2.   If it snows today, I will ski tomorrow.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it does not snow today I will not ski tomorrow.</a:t>
            </a:r>
          </a:p>
          <a:p>
            <a:pPr>
              <a:buNone/>
            </a:pPr>
            <a:r>
              <a:rPr lang="en-US" b="1" i="1" dirty="0" smtClean="0"/>
              <a:t>3.   If P is a square, then P is a rectangle.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P is not a square then P is not a rectangle.</a:t>
            </a:r>
          </a:p>
          <a:p>
            <a:pPr>
              <a:buNone/>
            </a:pPr>
            <a:r>
              <a:rPr lang="en-US" b="1" i="1" dirty="0" smtClean="0"/>
              <a:t>4.   If my car is in the repair shop, then I cannot get to class.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my car is not in the repair shop, then I shall get to the class.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48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48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8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converse of the conditional statement 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</a:t>
            </a:r>
            <a:r>
              <a:rPr lang="en-US" dirty="0" smtClean="0"/>
              <a:t> is </a:t>
            </a:r>
            <a:r>
              <a:rPr lang="en-US" b="1" dirty="0" smtClean="0"/>
              <a:t>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p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 conditional and its converse are not equivalent. i.e.,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 </a:t>
            </a:r>
            <a:r>
              <a:rPr lang="en-US" dirty="0" smtClean="0"/>
              <a:t>is not a commutative operator.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CONVERSE OF A CONDITIONAL STATEMENT</a:t>
            </a:r>
            <a:endParaRPr lang="en-US" dirty="0"/>
          </a:p>
        </p:txBody>
      </p:sp>
      <p:graphicFrame>
        <p:nvGraphicFramePr>
          <p:cNvPr id="4194304" name="Table 3"/>
          <p:cNvGraphicFramePr>
            <a:graphicFrameLocks noGrp="1"/>
          </p:cNvGraphicFramePr>
          <p:nvPr/>
        </p:nvGraphicFramePr>
        <p:xfrm>
          <a:off x="1676400" y="4114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lstStyle/>
          <a:p>
            <a:r>
              <a:rPr lang="en-US" b="1" u="sng" dirty="0" smtClean="0"/>
              <a:t> WRITING CONVERSE: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	1.If today is Friday, then 2 + 3 = 5.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2 + 3 = 5, then today is Friday.</a:t>
            </a:r>
          </a:p>
          <a:p>
            <a:pPr>
              <a:buNone/>
            </a:pPr>
            <a:r>
              <a:rPr lang="en-US" b="1" i="1" dirty="0" smtClean="0"/>
              <a:t>	2.If it snows today, I will ski tomorrow.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 will ski tomorrow only if it snows today.</a:t>
            </a:r>
          </a:p>
          <a:p>
            <a:pPr>
              <a:buNone/>
            </a:pPr>
            <a:r>
              <a:rPr lang="en-US" b="1" i="1" dirty="0" smtClean="0"/>
              <a:t>	3.   If P is a square, then P is a rectangle.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P is a rectangle then P is a square.</a:t>
            </a:r>
          </a:p>
          <a:p>
            <a:pPr>
              <a:buNone/>
            </a:pPr>
            <a:r>
              <a:rPr lang="en-US" b="1" i="1" dirty="0" smtClean="0"/>
              <a:t>	4.   If my car is in the repair shop, then I cannot get to class.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I cannot get to the class, then my car is in the repair shop.</a:t>
            </a:r>
          </a:p>
          <a:p>
            <a:pPr>
              <a:buNone/>
            </a:pPr>
            <a:r>
              <a:rPr lang="en-US" b="1" u="sng" dirty="0" smtClean="0"/>
              <a:t/>
            </a:r>
            <a:br>
              <a:rPr lang="en-US" b="1" u="sng" dirty="0" smtClean="0"/>
            </a:br>
            <a:endParaRPr lang="en-US" dirty="0"/>
          </a:p>
        </p:txBody>
      </p:sp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4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4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625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The contrapositive of the conditional statement 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</a:t>
            </a:r>
            <a:r>
              <a:rPr lang="en-US" dirty="0" smtClean="0"/>
              <a:t> is</a:t>
            </a:r>
            <a:r>
              <a:rPr lang="en-US" b="1" dirty="0" smtClean="0"/>
              <a:t>~ 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~ p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smtClean="0"/>
              <a:t>	</a:t>
            </a:r>
          </a:p>
          <a:p>
            <a:pPr>
              <a:buNone/>
            </a:pPr>
            <a:r>
              <a:rPr lang="en-US" smtClean="0"/>
              <a:t>A </a:t>
            </a:r>
            <a:r>
              <a:rPr lang="en-US" dirty="0" smtClean="0"/>
              <a:t>conditional and its contrapositive are equivalent. Symbolically </a:t>
            </a:r>
            <a:r>
              <a:rPr lang="en-US" dirty="0" err="1" smtClean="0"/>
              <a:t>p</a:t>
            </a:r>
            <a:r>
              <a:rPr lang="en-US" b="1" dirty="0" err="1" smtClean="0">
                <a:sym typeface="Symbol"/>
              </a:rPr>
              <a:t></a:t>
            </a:r>
            <a:r>
              <a:rPr lang="en-US" b="1" dirty="0" err="1" smtClean="0"/>
              <a:t>q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</a:t>
            </a:r>
            <a:r>
              <a:rPr lang="en-US" b="1" dirty="0" smtClean="0"/>
              <a:t> ~q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~p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	1. If today is Friday, then 2 + 3 = 5.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2 + 3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5, then today is not Friday.</a:t>
            </a:r>
          </a:p>
          <a:p>
            <a:pPr>
              <a:buNone/>
            </a:pPr>
            <a:r>
              <a:rPr lang="en-US" b="1" i="1" dirty="0" smtClean="0"/>
              <a:t>	2. If it snows today, I will ski tomorrow.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 will not ski tomorrow only if it does not snow today.</a:t>
            </a:r>
          </a:p>
          <a:p>
            <a:pPr>
              <a:buNone/>
            </a:pPr>
            <a:r>
              <a:rPr lang="en-US" b="1" i="1" dirty="0" smtClean="0"/>
              <a:t>	3. If P is a square, then P is a rectangle.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P is not a rectangle then P is not a square.</a:t>
            </a:r>
          </a:p>
          <a:p>
            <a:pPr>
              <a:buNone/>
            </a:pPr>
            <a:r>
              <a:rPr lang="en-US" b="1" i="1" dirty="0" smtClean="0"/>
              <a:t>	4. If my car is in the repair shop, then I cannot get to class.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I get to the class, then my car is not in the repair shop.</a:t>
            </a:r>
          </a:p>
          <a:p>
            <a:pPr>
              <a:buNone/>
            </a:pPr>
            <a:r>
              <a:rPr lang="en-US" dirty="0" smtClean="0"/>
              <a:t>		 </a:t>
            </a:r>
            <a:endParaRPr lang="en-US" dirty="0"/>
          </a:p>
        </p:txBody>
      </p:sp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CONTRAPOSITIVE OF A CONDITIONAL STATEMENT: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486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486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8125" lnSpcReduction="20000"/>
          </a:bodyPr>
          <a:lstStyle/>
          <a:p>
            <a:r>
              <a:rPr lang="en-US" dirty="0" smtClean="0"/>
              <a:t>Using law of logic, simplify the statement form</a:t>
            </a:r>
          </a:p>
          <a:p>
            <a:pPr>
              <a:buNone/>
            </a:pPr>
            <a:r>
              <a:rPr lang="en-US" dirty="0" smtClean="0"/>
              <a:t>              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[~(~p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q)] </a:t>
            </a:r>
          </a:p>
          <a:p>
            <a:r>
              <a:rPr lang="en-US" b="1" u="sng" dirty="0" smtClean="0"/>
              <a:t>Solution: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[~(~p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q)]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[~(~p)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(~q)]                  	</a:t>
            </a:r>
            <a:r>
              <a:rPr lang="en-US" dirty="0" err="1" smtClean="0"/>
              <a:t>DeMorgan’s</a:t>
            </a:r>
            <a:r>
              <a:rPr lang="en-US" dirty="0" smtClean="0"/>
              <a:t> Law</a:t>
            </a:r>
          </a:p>
          <a:p>
            <a:pPr>
              <a:buNone/>
            </a:pPr>
            <a:r>
              <a:rPr lang="en-US" dirty="0" smtClean="0"/>
              <a:t>			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[p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(~q)] 	    	Double Negative Law</a:t>
            </a:r>
          </a:p>
          <a:p>
            <a:pPr>
              <a:buNone/>
            </a:pPr>
            <a:r>
              <a:rPr lang="en-US" dirty="0" smtClean="0"/>
              <a:t>			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[p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p]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(~q)	 	Associative Law for </a:t>
            </a:r>
            <a:r>
              <a:rPr lang="en-US" dirty="0" smtClean="0">
                <a:sym typeface="Symbol"/>
              </a:rPr>
              <a:t>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  </a:t>
            </a:r>
          </a:p>
          <a:p>
            <a:pPr>
              <a:buNone/>
            </a:pPr>
            <a:r>
              <a:rPr lang="en-US" dirty="0" smtClean="0"/>
              <a:t>	   		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(~q)		            </a:t>
            </a:r>
            <a:r>
              <a:rPr lang="en-US" dirty="0" err="1" smtClean="0"/>
              <a:t>Indempotent</a:t>
            </a:r>
            <a:r>
              <a:rPr lang="en-US" dirty="0" smtClean="0"/>
              <a:t> Law</a:t>
            </a:r>
          </a:p>
          <a:p>
            <a:pPr>
              <a:buNone/>
            </a:pPr>
            <a:r>
              <a:rPr lang="en-US" dirty="0" smtClean="0"/>
              <a:t>	This is the simplified statement form.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APPLYING LAWS OF LOGIC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7500"/>
          </a:bodyPr>
          <a:lstStyle/>
          <a:p>
            <a:r>
              <a:rPr lang="en-US" dirty="0" smtClean="0"/>
              <a:t>EXAMPLE Using Laws of Logic, verify the logical equivalence</a:t>
            </a:r>
          </a:p>
          <a:p>
            <a:pPr>
              <a:buNone/>
            </a:pPr>
            <a:r>
              <a:rPr lang="en-US" dirty="0" smtClean="0"/>
              <a:t>    ~ (~ p 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q)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p</a:t>
            </a:r>
          </a:p>
          <a:p>
            <a:pPr>
              <a:buNone/>
            </a:pPr>
            <a:r>
              <a:rPr lang="en-US" dirty="0" smtClean="0"/>
              <a:t>   </a:t>
            </a:r>
          </a:p>
          <a:p>
            <a:pPr>
              <a:buNone/>
            </a:pPr>
            <a:r>
              <a:rPr lang="en-US" dirty="0" smtClean="0"/>
              <a:t>~(~p 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err="1" smtClean="0"/>
              <a:t>p</a:t>
            </a:r>
            <a:r>
              <a:rPr lang="en-US" dirty="0" err="1" smtClean="0">
                <a:sym typeface="Symbol"/>
              </a:rPr>
              <a:t></a:t>
            </a:r>
            <a:r>
              <a:rPr lang="en-US" dirty="0" err="1" smtClean="0"/>
              <a:t>q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(~(~p)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~q)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(p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q)  </a:t>
            </a:r>
            <a:r>
              <a:rPr lang="en-US" dirty="0" err="1" smtClean="0"/>
              <a:t>DeMorgan’s</a:t>
            </a:r>
            <a:r>
              <a:rPr lang="en-US" dirty="0" smtClean="0"/>
              <a:t> Law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			</a:t>
            </a:r>
            <a:r>
              <a:rPr lang="en-US" dirty="0" smtClean="0"/>
              <a:t> (p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~q)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(p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q)	        Double Negative Law		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(~q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                       Distributive Law</a:t>
            </a:r>
          </a:p>
          <a:p>
            <a:pPr>
              <a:buNone/>
            </a:pPr>
            <a:r>
              <a:rPr lang="en-US" dirty="0" smtClean="0"/>
              <a:t>		        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p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c		            Negation Law</a:t>
            </a:r>
          </a:p>
          <a:p>
            <a:pPr>
              <a:buNone/>
            </a:pPr>
            <a:r>
              <a:rPr lang="en-US" dirty="0" smtClean="0"/>
              <a:t>		           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p 	              		Identity Law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7500" lnSpcReduction="20000"/>
          </a:bodyPr>
          <a:lstStyle/>
          <a:p>
            <a:pPr>
              <a:buNone/>
            </a:pPr>
            <a:r>
              <a:rPr lang="en-US" b="1" u="sng" dirty="0" smtClean="0"/>
              <a:t>SIMPLIFYING A STATEMENT: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“You will get an A if you are hardworking and the sun shines, or you are hardworking and it rains.”</a:t>
            </a:r>
          </a:p>
          <a:p>
            <a:pPr>
              <a:buNone/>
            </a:pPr>
            <a:r>
              <a:rPr lang="en-US" dirty="0" smtClean="0"/>
              <a:t>Rephrase the condition more simply.</a:t>
            </a:r>
          </a:p>
          <a:p>
            <a:pPr>
              <a:buNone/>
            </a:pPr>
            <a:r>
              <a:rPr lang="en-US" dirty="0" smtClean="0"/>
              <a:t>Solution:</a:t>
            </a:r>
          </a:p>
          <a:p>
            <a:pPr>
              <a:buNone/>
            </a:pPr>
            <a:r>
              <a:rPr lang="en-US" dirty="0" smtClean="0"/>
              <a:t>	Let	p = “You are hardworking’</a:t>
            </a:r>
          </a:p>
          <a:p>
            <a:pPr>
              <a:buNone/>
            </a:pPr>
            <a:r>
              <a:rPr lang="en-US" dirty="0" smtClean="0"/>
              <a:t>		q = “The sun shines”</a:t>
            </a:r>
          </a:p>
          <a:p>
            <a:pPr>
              <a:buNone/>
            </a:pPr>
            <a:r>
              <a:rPr lang="en-US" dirty="0" smtClean="0"/>
              <a:t>		 r = “It rains”  . 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The </a:t>
            </a:r>
            <a:r>
              <a:rPr lang="en-US" dirty="0" smtClean="0"/>
              <a:t>condition is then (p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q)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(p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r</a:t>
            </a:r>
            <a:r>
              <a:rPr lang="en-US" smtClean="0"/>
              <a:t>)  And </a:t>
            </a:r>
            <a:r>
              <a:rPr lang="en-US" dirty="0" smtClean="0"/>
              <a:t>using distributive law in reverse, </a:t>
            </a:r>
          </a:p>
          <a:p>
            <a:pPr>
              <a:buNone/>
            </a:pPr>
            <a:r>
              <a:rPr lang="en-US" b="1" dirty="0" smtClean="0"/>
              <a:t>(p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q) </a:t>
            </a:r>
            <a:r>
              <a:rPr lang="en-US" b="1" dirty="0" smtClean="0">
                <a:sym typeface="Symbol"/>
              </a:rPr>
              <a:t></a:t>
            </a:r>
            <a:r>
              <a:rPr lang="en-US" b="1" dirty="0" smtClean="0"/>
              <a:t> (p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r) </a:t>
            </a:r>
            <a:r>
              <a:rPr lang="en-US" b="1" dirty="0" smtClean="0">
                <a:sym typeface="Symbol"/>
              </a:rPr>
              <a:t></a:t>
            </a:r>
            <a:r>
              <a:rPr lang="en-US" b="1" dirty="0" smtClean="0"/>
              <a:t> p </a:t>
            </a:r>
            <a:r>
              <a:rPr lang="en-US" b="1" dirty="0" smtClean="0">
                <a:sym typeface="Symbol"/>
              </a:rPr>
              <a:t></a:t>
            </a:r>
            <a:r>
              <a:rPr lang="en-US" b="1" dirty="0" smtClean="0"/>
              <a:t> (q </a:t>
            </a:r>
            <a:r>
              <a:rPr lang="en-US" b="1" dirty="0" smtClean="0">
                <a:sym typeface="Symbol"/>
              </a:rPr>
              <a:t></a:t>
            </a:r>
            <a:r>
              <a:rPr lang="en-US" b="1" dirty="0" smtClean="0"/>
              <a:t> r)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Putting p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(q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r) back into English, we can rephrase the given sentence as</a:t>
            </a:r>
          </a:p>
          <a:p>
            <a:pPr>
              <a:buNone/>
            </a:pPr>
            <a:r>
              <a:rPr lang="en-US" b="1" dirty="0" smtClean="0"/>
              <a:t>“You will get an A if you are hardworking and the sun shines or it rains.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6250" lnSpcReduction="20000"/>
          </a:bodyPr>
          <a:lstStyle/>
          <a:p>
            <a:pPr>
              <a:buNone/>
            </a:pPr>
            <a:r>
              <a:rPr lang="en-US" b="1" u="sng" dirty="0" smtClean="0"/>
              <a:t>EXERCISE: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Use Logical Equivalence to rewrite each of the following sentences more simply.</a:t>
            </a:r>
          </a:p>
          <a:p>
            <a:pPr>
              <a:buNone/>
            </a:pPr>
            <a:r>
              <a:rPr lang="en-US" b="1" dirty="0" smtClean="0"/>
              <a:t>1. It is not true that I am tired and you are smart.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{I am not tired or you are not smart.} </a:t>
            </a:r>
          </a:p>
          <a:p>
            <a:pPr>
              <a:buNone/>
            </a:pPr>
            <a:r>
              <a:rPr lang="en-US" b="1" dirty="0" smtClean="0"/>
              <a:t>2. It is not true that I am tired or you are smart.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{I am not tired and you are not smart.}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3. I forgot my pen or my bag and I forgot my pen or my glasses.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 forgot my pen or I forgot my bag and glasses.</a:t>
            </a:r>
          </a:p>
          <a:p>
            <a:pPr>
              <a:buNone/>
            </a:pPr>
            <a:r>
              <a:rPr lang="en-US" b="1" dirty="0" smtClean="0"/>
              <a:t>4. It is raining and I have forgotten my umbrella, or it is raining and I have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forgotten my hat.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It is raining and I have forgotten my umbrella or my hat.</a:t>
            </a:r>
          </a:p>
        </p:txBody>
      </p:sp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1250" lnSpcReduction="1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b="1" u="sng" dirty="0" smtClean="0"/>
              <a:t>Introduction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Consider the statement:</a:t>
            </a:r>
          </a:p>
          <a:p>
            <a:pPr>
              <a:buNone/>
            </a:pPr>
            <a:r>
              <a:rPr lang="en-US" dirty="0" smtClean="0"/>
              <a:t>"</a:t>
            </a:r>
            <a:r>
              <a:rPr lang="en-US" b="1" dirty="0" smtClean="0"/>
              <a:t>If you earn an A in Math, then I'll buy you a computer</a:t>
            </a:r>
            <a:r>
              <a:rPr lang="en-US" dirty="0" smtClean="0"/>
              <a:t>." </a:t>
            </a:r>
          </a:p>
          <a:p>
            <a:pPr>
              <a:buNone/>
            </a:pPr>
            <a:r>
              <a:rPr lang="en-US" dirty="0" smtClean="0"/>
              <a:t>This statement is made up of two simpler statements: </a:t>
            </a:r>
          </a:p>
          <a:p>
            <a:pPr>
              <a:buNone/>
            </a:pPr>
            <a:r>
              <a:rPr lang="en-US" b="1" dirty="0" smtClean="0"/>
              <a:t>p: "You earn an A in Math,"</a:t>
            </a:r>
            <a:r>
              <a:rPr lang="en-US" dirty="0" smtClean="0"/>
              <a:t> and </a:t>
            </a:r>
          </a:p>
          <a:p>
            <a:pPr>
              <a:buNone/>
            </a:pPr>
            <a:r>
              <a:rPr lang="en-US" b="1" dirty="0" smtClean="0"/>
              <a:t>q: "I will buy you a computer."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The original statement is then saying: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i="1" dirty="0" smtClean="0"/>
              <a:t>if p is true, then q is true,</a:t>
            </a:r>
            <a:r>
              <a:rPr lang="en-US" dirty="0" smtClean="0"/>
              <a:t> or, more simply, </a:t>
            </a:r>
            <a:r>
              <a:rPr lang="en-US" b="1" dirty="0" smtClean="0"/>
              <a:t>if</a:t>
            </a:r>
            <a:r>
              <a:rPr lang="en-US" dirty="0" smtClean="0"/>
              <a:t> p, </a:t>
            </a:r>
            <a:r>
              <a:rPr lang="en-US" b="1" dirty="0" smtClean="0"/>
              <a:t>then</a:t>
            </a:r>
            <a:r>
              <a:rPr lang="en-US" dirty="0" smtClean="0"/>
              <a:t> q.</a:t>
            </a:r>
          </a:p>
          <a:p>
            <a:pPr>
              <a:buNone/>
            </a:pPr>
            <a:r>
              <a:rPr lang="en-US" dirty="0" smtClean="0"/>
              <a:t> We can also phrase this as p </a:t>
            </a:r>
            <a:r>
              <a:rPr lang="en-US" b="1" dirty="0" smtClean="0"/>
              <a:t>implies</a:t>
            </a:r>
            <a:r>
              <a:rPr lang="en-US" dirty="0" smtClean="0"/>
              <a:t> q, and </a:t>
            </a:r>
            <a:r>
              <a:rPr lang="en-US" smtClean="0"/>
              <a:t>we write</a:t>
            </a:r>
          </a:p>
          <a:p>
            <a:pPr>
              <a:buNone/>
            </a:pPr>
            <a:r>
              <a:rPr lang="en-US" smtClean="0"/>
              <a:t> </a:t>
            </a:r>
            <a:r>
              <a:rPr lang="en-US" b="1" dirty="0" smtClean="0"/>
              <a:t>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CONDITIONAL STATEMENTS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p and q are statement variables, the conditional of q by p is    “If p then q” or “p implies q” and is denoted p </a:t>
            </a:r>
            <a:r>
              <a:rPr lang="en-US" b="1" dirty="0" smtClean="0">
                <a:sym typeface="Symbol"/>
              </a:rPr>
              <a:t></a:t>
            </a:r>
            <a:r>
              <a:rPr lang="en-US" b="1" dirty="0" smtClean="0"/>
              <a:t> q.</a:t>
            </a:r>
            <a:endParaRPr lang="en-US" dirty="0" smtClean="0"/>
          </a:p>
          <a:p>
            <a:r>
              <a:rPr lang="en-US" dirty="0" smtClean="0"/>
              <a:t>It is false when p is true and q is false; otherwise it is true. </a:t>
            </a:r>
          </a:p>
          <a:p>
            <a:r>
              <a:rPr lang="en-US" dirty="0" smtClean="0"/>
              <a:t>The arrow "</a:t>
            </a:r>
            <a:r>
              <a:rPr lang="en-US" b="1" dirty="0" smtClean="0">
                <a:sym typeface="Symbol"/>
              </a:rPr>
              <a:t></a:t>
            </a:r>
            <a:r>
              <a:rPr lang="en-US" dirty="0" smtClean="0"/>
              <a:t> " is the </a:t>
            </a:r>
            <a:r>
              <a:rPr lang="en-US" b="1" dirty="0" smtClean="0"/>
              <a:t>conditional</a:t>
            </a:r>
            <a:r>
              <a:rPr lang="en-US" dirty="0" smtClean="0"/>
              <a:t> operator, and in p </a:t>
            </a:r>
            <a:r>
              <a:rPr lang="en-US" b="1" dirty="0" smtClean="0">
                <a:sym typeface="Symbol"/>
              </a:rPr>
              <a:t></a:t>
            </a:r>
            <a:r>
              <a:rPr lang="en-US" dirty="0" smtClean="0"/>
              <a:t> q the statement </a:t>
            </a:r>
            <a:r>
              <a:rPr lang="en-US" b="1" dirty="0" smtClean="0"/>
              <a:t>p </a:t>
            </a:r>
            <a:r>
              <a:rPr lang="en-US" dirty="0" smtClean="0"/>
              <a:t>is called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hypothesis </a:t>
            </a:r>
            <a:r>
              <a:rPr lang="en-US" dirty="0" smtClean="0"/>
              <a:t>and q is called the conclusion.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CONDITIONAL STATEMENTS OR IMPLICATIONS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7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667000"/>
          <a:ext cx="8229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</a:t>
                      </a:r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TRUTH TABLE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1062</Words>
  <Application>Microsoft Office PowerPoint</Application>
  <PresentationFormat>On-screen Show (4:3)</PresentationFormat>
  <Paragraphs>475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Discrete Structure</vt:lpstr>
      <vt:lpstr>Logical Equivalences</vt:lpstr>
      <vt:lpstr>APPLYING LAWS OF LOGIC</vt:lpstr>
      <vt:lpstr>PowerPoint Presentation</vt:lpstr>
      <vt:lpstr>PowerPoint Presentation</vt:lpstr>
      <vt:lpstr>PowerPoint Presentation</vt:lpstr>
      <vt:lpstr>CONDITIONAL STATEMENTS</vt:lpstr>
      <vt:lpstr>CONDITIONAL STATEMENTS OR IMPLICATIONS</vt:lpstr>
      <vt:lpstr>TRUTH TABLE</vt:lpstr>
      <vt:lpstr>PRACTICE WITH CONDITIONAL STATEMENTS:</vt:lpstr>
      <vt:lpstr>PowerPoint Presentation</vt:lpstr>
      <vt:lpstr>PowerPoint Presentation</vt:lpstr>
      <vt:lpstr>TRANSLATING ENGLISH SENTENCES TO SYMBOLS</vt:lpstr>
      <vt:lpstr>PowerPoint Presentation</vt:lpstr>
      <vt:lpstr>TRANSLATING SYMBOLIC PROPOSITIONS TO ENGLISH</vt:lpstr>
      <vt:lpstr>HIERARCHY OF OPERATIONS FOR LOGICAL CONNECTIVES</vt:lpstr>
      <vt:lpstr>Logical Equivalences Involving Conditional Statements</vt:lpstr>
      <vt:lpstr>PowerPoint Presentation</vt:lpstr>
      <vt:lpstr>LOGICAL EQUIVALENCE INVOLVING IMPLICATION</vt:lpstr>
      <vt:lpstr>IMPLICATION LAW</vt:lpstr>
      <vt:lpstr>NEGATION OF A CONDITIONAL STATEMENT</vt:lpstr>
      <vt:lpstr>PowerPoint Presentation</vt:lpstr>
      <vt:lpstr>INVERSE OF A CONDITIONAL STATEMENT</vt:lpstr>
      <vt:lpstr>PowerPoint Presentation</vt:lpstr>
      <vt:lpstr>CONVERSE OF A CONDITIONAL STATEMENT</vt:lpstr>
      <vt:lpstr>PowerPoint Presentation</vt:lpstr>
      <vt:lpstr>CONTRAPOSITIVE OF A CONDITIONAL STATEMENT: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Structure</dc:title>
  <dc:creator>admin</dc:creator>
  <cp:lastModifiedBy>Master</cp:lastModifiedBy>
  <cp:revision>1</cp:revision>
  <dcterms:created xsi:type="dcterms:W3CDTF">2014-09-16T11:54:12Z</dcterms:created>
  <dcterms:modified xsi:type="dcterms:W3CDTF">2024-01-26T12:17:52Z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66a6a83710304fab9354d009b1e94907</vt:lpwstr>
  </property>
</Properties>
</file>